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0" r:id="rId3"/>
    <p:sldId id="257" r:id="rId4"/>
    <p:sldId id="258" r:id="rId5"/>
    <p:sldId id="261" r:id="rId6"/>
    <p:sldId id="265" r:id="rId7"/>
    <p:sldId id="259" r:id="rId8"/>
    <p:sldId id="266" r:id="rId9"/>
    <p:sldId id="267" r:id="rId10"/>
    <p:sldId id="268" r:id="rId11"/>
    <p:sldId id="262" r:id="rId12"/>
    <p:sldId id="269" r:id="rId13"/>
    <p:sldId id="270"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83" d="100"/>
          <a:sy n="83" d="100"/>
        </p:scale>
        <p:origin x="-11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347F0AB-3A27-4FE9-AE1B-34A505B2ADCC}" type="datetimeFigureOut">
              <a:rPr lang="en-ZA" smtClean="0"/>
              <a:pPr/>
              <a:t>2015/06/26</a:t>
            </a:fld>
            <a:endParaRPr lang="en-Z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Z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1C95F53-565B-4000-832E-246137CBE807}" type="slidenum">
              <a:rPr lang="en-ZA" smtClean="0"/>
              <a:pPr/>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47F0AB-3A27-4FE9-AE1B-34A505B2ADCC}" type="datetimeFigureOut">
              <a:rPr lang="en-ZA" smtClean="0"/>
              <a:pPr/>
              <a:t>2015/06/26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1C95F53-565B-4000-832E-246137CBE807}"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47F0AB-3A27-4FE9-AE1B-34A505B2ADCC}" type="datetimeFigureOut">
              <a:rPr lang="en-ZA" smtClean="0"/>
              <a:pPr/>
              <a:t>2015/06/26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1C95F53-565B-4000-832E-246137CBE807}"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347F0AB-3A27-4FE9-AE1B-34A505B2ADCC}" type="datetimeFigureOut">
              <a:rPr lang="en-ZA" smtClean="0"/>
              <a:pPr/>
              <a:t>2015/06/26</a:t>
            </a:fld>
            <a:endParaRPr lang="en-ZA"/>
          </a:p>
        </p:txBody>
      </p:sp>
      <p:sp>
        <p:nvSpPr>
          <p:cNvPr id="9" name="Slide Number Placeholder 8"/>
          <p:cNvSpPr>
            <a:spLocks noGrp="1"/>
          </p:cNvSpPr>
          <p:nvPr>
            <p:ph type="sldNum" sz="quarter" idx="15"/>
          </p:nvPr>
        </p:nvSpPr>
        <p:spPr/>
        <p:txBody>
          <a:bodyPr rtlCol="0"/>
          <a:lstStyle/>
          <a:p>
            <a:fld id="{11C95F53-565B-4000-832E-246137CBE807}" type="slidenum">
              <a:rPr lang="en-ZA" smtClean="0"/>
              <a:pPr/>
              <a:t>‹#›</a:t>
            </a:fld>
            <a:endParaRPr lang="en-ZA"/>
          </a:p>
        </p:txBody>
      </p:sp>
      <p:sp>
        <p:nvSpPr>
          <p:cNvPr id="10" name="Footer Placeholder 9"/>
          <p:cNvSpPr>
            <a:spLocks noGrp="1"/>
          </p:cNvSpPr>
          <p:nvPr>
            <p:ph type="ftr" sz="quarter" idx="16"/>
          </p:nvPr>
        </p:nvSpPr>
        <p:spPr/>
        <p:txBody>
          <a:bodyPr rtlCol="0"/>
          <a:lstStyle/>
          <a:p>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347F0AB-3A27-4FE9-AE1B-34A505B2ADCC}" type="datetimeFigureOut">
              <a:rPr lang="en-ZA" smtClean="0"/>
              <a:pPr/>
              <a:t>2015/06/26</a:t>
            </a:fld>
            <a:endParaRPr lang="en-Z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Z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1C95F53-565B-4000-832E-246137CBE807}"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47F0AB-3A27-4FE9-AE1B-34A505B2ADCC}" type="datetimeFigureOut">
              <a:rPr lang="en-ZA" smtClean="0"/>
              <a:pPr/>
              <a:t>2015/06/26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1C95F53-565B-4000-832E-246137CBE807}" type="slidenum">
              <a:rPr lang="en-ZA" smtClean="0"/>
              <a:pPr/>
              <a:t>‹#›</a:t>
            </a:fld>
            <a:endParaRPr lang="en-Z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347F0AB-3A27-4FE9-AE1B-34A505B2ADCC}" type="datetimeFigureOut">
              <a:rPr lang="en-ZA" smtClean="0"/>
              <a:pPr/>
              <a:t>2015/06/26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1C95F53-565B-4000-832E-246137CBE807}" type="slidenum">
              <a:rPr lang="en-ZA" smtClean="0"/>
              <a:pPr/>
              <a:t>‹#›</a:t>
            </a:fld>
            <a:endParaRPr lang="en-Z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347F0AB-3A27-4FE9-AE1B-34A505B2ADCC}" type="datetimeFigureOut">
              <a:rPr lang="en-ZA" smtClean="0"/>
              <a:pPr/>
              <a:t>2015/06/26</a:t>
            </a:fld>
            <a:endParaRPr lang="en-ZA"/>
          </a:p>
        </p:txBody>
      </p:sp>
      <p:sp>
        <p:nvSpPr>
          <p:cNvPr id="7" name="Slide Number Placeholder 6"/>
          <p:cNvSpPr>
            <a:spLocks noGrp="1"/>
          </p:cNvSpPr>
          <p:nvPr>
            <p:ph type="sldNum" sz="quarter" idx="11"/>
          </p:nvPr>
        </p:nvSpPr>
        <p:spPr/>
        <p:txBody>
          <a:bodyPr rtlCol="0"/>
          <a:lstStyle/>
          <a:p>
            <a:fld id="{11C95F53-565B-4000-832E-246137CBE807}" type="slidenum">
              <a:rPr lang="en-ZA" smtClean="0"/>
              <a:pPr/>
              <a:t>‹#›</a:t>
            </a:fld>
            <a:endParaRPr lang="en-ZA"/>
          </a:p>
        </p:txBody>
      </p:sp>
      <p:sp>
        <p:nvSpPr>
          <p:cNvPr id="8" name="Footer Placeholder 7"/>
          <p:cNvSpPr>
            <a:spLocks noGrp="1"/>
          </p:cNvSpPr>
          <p:nvPr>
            <p:ph type="ftr" sz="quarter" idx="12"/>
          </p:nvPr>
        </p:nvSpPr>
        <p:spPr/>
        <p:txBody>
          <a:bodyPr rtlCol="0"/>
          <a:lstStyle/>
          <a:p>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7F0AB-3A27-4FE9-AE1B-34A505B2ADCC}" type="datetimeFigureOut">
              <a:rPr lang="en-ZA" smtClean="0"/>
              <a:pPr/>
              <a:t>2015/06/26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1C95F53-565B-4000-832E-246137CBE807}"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347F0AB-3A27-4FE9-AE1B-34A505B2ADCC}" type="datetimeFigureOut">
              <a:rPr lang="en-ZA" smtClean="0"/>
              <a:pPr/>
              <a:t>2015/06/26</a:t>
            </a:fld>
            <a:endParaRPr lang="en-ZA"/>
          </a:p>
        </p:txBody>
      </p:sp>
      <p:sp>
        <p:nvSpPr>
          <p:cNvPr id="22" name="Slide Number Placeholder 21"/>
          <p:cNvSpPr>
            <a:spLocks noGrp="1"/>
          </p:cNvSpPr>
          <p:nvPr>
            <p:ph type="sldNum" sz="quarter" idx="15"/>
          </p:nvPr>
        </p:nvSpPr>
        <p:spPr/>
        <p:txBody>
          <a:bodyPr rtlCol="0"/>
          <a:lstStyle/>
          <a:p>
            <a:fld id="{11C95F53-565B-4000-832E-246137CBE807}" type="slidenum">
              <a:rPr lang="en-ZA" smtClean="0"/>
              <a:pPr/>
              <a:t>‹#›</a:t>
            </a:fld>
            <a:endParaRPr lang="en-ZA"/>
          </a:p>
        </p:txBody>
      </p:sp>
      <p:sp>
        <p:nvSpPr>
          <p:cNvPr id="23" name="Footer Placeholder 22"/>
          <p:cNvSpPr>
            <a:spLocks noGrp="1"/>
          </p:cNvSpPr>
          <p:nvPr>
            <p:ph type="ftr" sz="quarter" idx="16"/>
          </p:nvPr>
        </p:nvSpPr>
        <p:spPr/>
        <p:txBody>
          <a:bodyPr rtlCol="0"/>
          <a:lstStyle/>
          <a:p>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347F0AB-3A27-4FE9-AE1B-34A505B2ADCC}" type="datetimeFigureOut">
              <a:rPr lang="en-ZA" smtClean="0"/>
              <a:pPr/>
              <a:t>2015/06/26</a:t>
            </a:fld>
            <a:endParaRPr lang="en-ZA"/>
          </a:p>
        </p:txBody>
      </p:sp>
      <p:sp>
        <p:nvSpPr>
          <p:cNvPr id="18" name="Slide Number Placeholder 17"/>
          <p:cNvSpPr>
            <a:spLocks noGrp="1"/>
          </p:cNvSpPr>
          <p:nvPr>
            <p:ph type="sldNum" sz="quarter" idx="11"/>
          </p:nvPr>
        </p:nvSpPr>
        <p:spPr/>
        <p:txBody>
          <a:bodyPr rtlCol="0"/>
          <a:lstStyle/>
          <a:p>
            <a:fld id="{11C95F53-565B-4000-832E-246137CBE807}" type="slidenum">
              <a:rPr lang="en-ZA" smtClean="0"/>
              <a:pPr/>
              <a:t>‹#›</a:t>
            </a:fld>
            <a:endParaRPr lang="en-ZA"/>
          </a:p>
        </p:txBody>
      </p:sp>
      <p:sp>
        <p:nvSpPr>
          <p:cNvPr id="21" name="Footer Placeholder 20"/>
          <p:cNvSpPr>
            <a:spLocks noGrp="1"/>
          </p:cNvSpPr>
          <p:nvPr>
            <p:ph type="ftr" sz="quarter" idx="12"/>
          </p:nvPr>
        </p:nvSpPr>
        <p:spPr/>
        <p:txBody>
          <a:bodyPr rtlCol="0"/>
          <a:lstStyle/>
          <a:p>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47F0AB-3A27-4FE9-AE1B-34A505B2ADCC}" type="datetimeFigureOut">
              <a:rPr lang="en-ZA" smtClean="0"/>
              <a:pPr/>
              <a:t>2015/06/26</a:t>
            </a:fld>
            <a:endParaRPr lang="en-Z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Z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1C95F53-565B-4000-832E-246137CBE807}"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3453" y="662097"/>
            <a:ext cx="6836296" cy="1728193"/>
          </a:xfrm>
        </p:spPr>
        <p:txBody>
          <a:bodyPr>
            <a:normAutofit/>
          </a:bodyPr>
          <a:lstStyle/>
          <a:p>
            <a:r>
              <a:rPr lang="en-ZA" sz="4000" dirty="0" smtClean="0"/>
              <a:t>BENEFITS FOR </a:t>
            </a:r>
            <a:r>
              <a:rPr lang="en-ZA" sz="4000" dirty="0" smtClean="0"/>
              <a:t/>
            </a:r>
            <a:br>
              <a:rPr lang="en-ZA" sz="4000" dirty="0" smtClean="0"/>
            </a:br>
            <a:r>
              <a:rPr lang="en-ZA" sz="4000" dirty="0" smtClean="0"/>
              <a:t>SKILLS DEVELOPMENT</a:t>
            </a:r>
            <a:endParaRPr lang="en-ZA" sz="9600" dirty="0"/>
          </a:p>
        </p:txBody>
      </p:sp>
      <p:pic>
        <p:nvPicPr>
          <p:cNvPr id="5" name="Picture 4" descr="TEF 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2282" y="2100588"/>
            <a:ext cx="6763624" cy="442475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EXPERIENCE FACTORY SOLUTION</a:t>
            </a:r>
            <a:endParaRPr lang="en-US" dirty="0"/>
          </a:p>
        </p:txBody>
      </p:sp>
      <p:sp>
        <p:nvSpPr>
          <p:cNvPr id="3" name="Content Placeholder 2"/>
          <p:cNvSpPr>
            <a:spLocks noGrp="1"/>
          </p:cNvSpPr>
          <p:nvPr>
            <p:ph sz="quarter" idx="1"/>
          </p:nvPr>
        </p:nvSpPr>
        <p:spPr/>
        <p:txBody>
          <a:bodyPr/>
          <a:lstStyle/>
          <a:p>
            <a:r>
              <a:rPr lang="en-US" dirty="0" smtClean="0"/>
              <a:t>Talents are exposed to real working conditions</a:t>
            </a:r>
          </a:p>
          <a:p>
            <a:r>
              <a:rPr lang="en-US" dirty="0" smtClean="0"/>
              <a:t>Talents receive a minimum of 1 year of individual hard and soft skills development mentoring</a:t>
            </a:r>
          </a:p>
          <a:p>
            <a:r>
              <a:rPr lang="en-US" dirty="0" smtClean="0"/>
              <a:t>Talents are prepared for managerial roles</a:t>
            </a:r>
          </a:p>
        </p:txBody>
      </p:sp>
    </p:spTree>
    <p:extLst>
      <p:ext uri="{BB962C8B-B14F-4D97-AF65-F5344CB8AC3E}">
        <p14:creationId xmlns:p14="http://schemas.microsoft.com/office/powerpoint/2010/main" val="3766041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SERVICES OFFERED </a:t>
            </a:r>
            <a:r>
              <a:rPr lang="en-ZA" dirty="0" smtClean="0"/>
              <a:t>TO </a:t>
            </a:r>
            <a:br>
              <a:rPr lang="en-ZA" dirty="0" smtClean="0"/>
            </a:br>
            <a:r>
              <a:rPr lang="en-ZA" dirty="0" smtClean="0"/>
              <a:t>“HOST” COMPANIES</a:t>
            </a:r>
            <a:endParaRPr lang="en-ZA" dirty="0"/>
          </a:p>
        </p:txBody>
      </p:sp>
      <p:sp>
        <p:nvSpPr>
          <p:cNvPr id="3" name="Content Placeholder 2"/>
          <p:cNvSpPr>
            <a:spLocks noGrp="1"/>
          </p:cNvSpPr>
          <p:nvPr>
            <p:ph sz="quarter" idx="1"/>
          </p:nvPr>
        </p:nvSpPr>
        <p:spPr/>
        <p:txBody>
          <a:bodyPr/>
          <a:lstStyle/>
          <a:p>
            <a:r>
              <a:rPr lang="en-ZA" dirty="0" smtClean="0"/>
              <a:t>Handling the </a:t>
            </a:r>
            <a:r>
              <a:rPr lang="en-ZA" dirty="0" smtClean="0"/>
              <a:t>recruitment processes</a:t>
            </a:r>
            <a:endParaRPr lang="en-ZA" dirty="0" smtClean="0"/>
          </a:p>
          <a:p>
            <a:r>
              <a:rPr lang="en-ZA" dirty="0" smtClean="0"/>
              <a:t>Managing the </a:t>
            </a:r>
            <a:r>
              <a:rPr lang="en-ZA" dirty="0" smtClean="0"/>
              <a:t>talents </a:t>
            </a:r>
            <a:endParaRPr lang="en-ZA" dirty="0" smtClean="0"/>
          </a:p>
          <a:p>
            <a:r>
              <a:rPr lang="en-ZA" dirty="0" smtClean="0"/>
              <a:t>Ensuring that they attend their SETA courses</a:t>
            </a:r>
          </a:p>
          <a:p>
            <a:r>
              <a:rPr lang="en-ZA" dirty="0" smtClean="0"/>
              <a:t>Compiling their annual reports</a:t>
            </a:r>
          </a:p>
          <a:p>
            <a:r>
              <a:rPr lang="en-ZA" dirty="0" smtClean="0"/>
              <a:t>Personal development of the talents</a:t>
            </a:r>
          </a:p>
          <a:p>
            <a:pPr>
              <a:buNone/>
            </a:pPr>
            <a:r>
              <a:rPr lang="en-ZA" dirty="0" smtClean="0"/>
              <a:t>		- Performance Measurement</a:t>
            </a:r>
          </a:p>
          <a:p>
            <a:pPr>
              <a:buNone/>
            </a:pPr>
            <a:r>
              <a:rPr lang="en-ZA" dirty="0" smtClean="0"/>
              <a:t>		- Talent tailored management</a:t>
            </a:r>
          </a:p>
          <a:p>
            <a:r>
              <a:rPr lang="en-ZA" dirty="0" smtClean="0"/>
              <a:t>Provide qualified talents</a:t>
            </a:r>
          </a:p>
          <a:p>
            <a:r>
              <a:rPr lang="en-ZA" dirty="0" smtClean="0"/>
              <a:t>Offer programmes to the talents that bridge the gap</a:t>
            </a:r>
          </a:p>
          <a:p>
            <a:pPr>
              <a:buNone/>
            </a:pPr>
            <a:endParaRPr lang="en-ZA"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SERVICES OFFERED </a:t>
            </a:r>
            <a:r>
              <a:rPr lang="en-ZA" dirty="0" smtClean="0"/>
              <a:t>TO </a:t>
            </a:r>
            <a:br>
              <a:rPr lang="en-ZA" dirty="0" smtClean="0"/>
            </a:br>
            <a:r>
              <a:rPr lang="en-ZA" dirty="0" smtClean="0"/>
              <a:t>“CLIENT” COMPANIES</a:t>
            </a:r>
            <a:endParaRPr lang="en-ZA" dirty="0"/>
          </a:p>
        </p:txBody>
      </p:sp>
      <p:sp>
        <p:nvSpPr>
          <p:cNvPr id="3" name="Content Placeholder 2"/>
          <p:cNvSpPr>
            <a:spLocks noGrp="1"/>
          </p:cNvSpPr>
          <p:nvPr>
            <p:ph sz="quarter" idx="1"/>
          </p:nvPr>
        </p:nvSpPr>
        <p:spPr/>
        <p:txBody>
          <a:bodyPr/>
          <a:lstStyle/>
          <a:p>
            <a:pPr>
              <a:buNone/>
            </a:pPr>
            <a:r>
              <a:rPr lang="en-ZA" dirty="0" smtClean="0"/>
              <a:t>Consulting 	&amp;   Project Management</a:t>
            </a:r>
          </a:p>
          <a:p>
            <a:pPr>
              <a:buNone/>
            </a:pPr>
            <a:endParaRPr lang="en-ZA" dirty="0"/>
          </a:p>
          <a:p>
            <a:pPr>
              <a:buNone/>
            </a:pPr>
            <a:r>
              <a:rPr lang="en-ZA" dirty="0" smtClean="0"/>
              <a:t>Focus on:</a:t>
            </a:r>
          </a:p>
          <a:p>
            <a:pPr marL="457200" indent="-457200">
              <a:buAutoNum type="arabicPeriod"/>
            </a:pPr>
            <a:r>
              <a:rPr lang="en-ZA" dirty="0" smtClean="0"/>
              <a:t>Market research &amp; feasibility studies</a:t>
            </a:r>
          </a:p>
          <a:p>
            <a:pPr marL="457200" indent="-457200">
              <a:buAutoNum type="arabicPeriod"/>
            </a:pPr>
            <a:r>
              <a:rPr lang="en-ZA" dirty="0" smtClean="0"/>
              <a:t>Business Process optimazation</a:t>
            </a:r>
          </a:p>
          <a:p>
            <a:pPr marL="457200" indent="-457200">
              <a:buAutoNum type="arabicPeriod"/>
            </a:pPr>
            <a:r>
              <a:rPr lang="en-ZA" dirty="0" smtClean="0"/>
              <a:t>IT solutions</a:t>
            </a:r>
          </a:p>
          <a:p>
            <a:pPr marL="457200" indent="-457200">
              <a:buAutoNum type="arabicPeriod"/>
            </a:pPr>
            <a:endParaRPr lang="en-ZA" dirty="0" smtClean="0"/>
          </a:p>
        </p:txBody>
      </p:sp>
    </p:spTree>
    <p:extLst>
      <p:ext uri="{BB962C8B-B14F-4D97-AF65-F5344CB8AC3E}">
        <p14:creationId xmlns:p14="http://schemas.microsoft.com/office/powerpoint/2010/main" val="3900233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COSTS &amp; SAVINGS</a:t>
            </a:r>
            <a:endParaRPr lang="en-ZA" dirty="0"/>
          </a:p>
        </p:txBody>
      </p:sp>
      <p:sp>
        <p:nvSpPr>
          <p:cNvPr id="3" name="Content Placeholder 2"/>
          <p:cNvSpPr>
            <a:spLocks noGrp="1"/>
          </p:cNvSpPr>
          <p:nvPr>
            <p:ph sz="quarter" idx="1"/>
          </p:nvPr>
        </p:nvSpPr>
        <p:spPr/>
        <p:txBody>
          <a:bodyPr>
            <a:normAutofit lnSpcReduction="10000"/>
          </a:bodyPr>
          <a:lstStyle/>
          <a:p>
            <a:pPr>
              <a:buNone/>
            </a:pPr>
            <a:r>
              <a:rPr lang="en-ZA" b="1" u="sng" dirty="0" smtClean="0"/>
              <a:t>Hosts:</a:t>
            </a:r>
          </a:p>
          <a:p>
            <a:pPr>
              <a:buNone/>
            </a:pPr>
            <a:r>
              <a:rPr lang="en-ZA" dirty="0" smtClean="0"/>
              <a:t>Costs: 	R25k pa (depending on stipend) 			per talent</a:t>
            </a:r>
          </a:p>
          <a:p>
            <a:pPr>
              <a:buNone/>
            </a:pPr>
            <a:r>
              <a:rPr lang="en-ZA" dirty="0" smtClean="0"/>
              <a:t>Savings:	1. Recruitment time for</a:t>
            </a:r>
          </a:p>
          <a:p>
            <a:pPr>
              <a:buNone/>
            </a:pPr>
            <a:r>
              <a:rPr lang="en-ZA" dirty="0"/>
              <a:t>	</a:t>
            </a:r>
            <a:r>
              <a:rPr lang="en-ZA" dirty="0" smtClean="0"/>
              <a:t>		- interns </a:t>
            </a:r>
          </a:p>
          <a:p>
            <a:pPr>
              <a:buNone/>
            </a:pPr>
            <a:r>
              <a:rPr lang="en-ZA" dirty="0"/>
              <a:t>	</a:t>
            </a:r>
            <a:r>
              <a:rPr lang="en-ZA" dirty="0" smtClean="0"/>
              <a:t>		- management talents</a:t>
            </a:r>
          </a:p>
          <a:p>
            <a:pPr>
              <a:buNone/>
            </a:pPr>
            <a:r>
              <a:rPr lang="en-ZA" dirty="0"/>
              <a:t>	</a:t>
            </a:r>
            <a:r>
              <a:rPr lang="en-ZA" dirty="0" smtClean="0"/>
              <a:t>		2. Management time for supervising 		and management of interns</a:t>
            </a:r>
          </a:p>
          <a:p>
            <a:pPr>
              <a:buNone/>
            </a:pPr>
            <a:endParaRPr lang="en-ZA" dirty="0" smtClean="0"/>
          </a:p>
          <a:p>
            <a:pPr>
              <a:buNone/>
            </a:pPr>
            <a:r>
              <a:rPr lang="en-ZA" b="1" u="sng" dirty="0" smtClean="0"/>
              <a:t>Clients:</a:t>
            </a:r>
          </a:p>
          <a:p>
            <a:pPr>
              <a:buNone/>
            </a:pPr>
            <a:r>
              <a:rPr lang="en-ZA" dirty="0" smtClean="0"/>
              <a:t>Costs:		Consulting fees related to the 			Experienced professional</a:t>
            </a:r>
            <a:endParaRPr lang="en-ZA" dirty="0" smtClean="0"/>
          </a:p>
        </p:txBody>
      </p:sp>
    </p:spTree>
    <p:extLst>
      <p:ext uri="{BB962C8B-B14F-4D97-AF65-F5344CB8AC3E}">
        <p14:creationId xmlns:p14="http://schemas.microsoft.com/office/powerpoint/2010/main" val="39002339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OPPORTUNITIES</a:t>
            </a:r>
            <a:endParaRPr lang="en-ZA" dirty="0"/>
          </a:p>
        </p:txBody>
      </p:sp>
      <p:sp>
        <p:nvSpPr>
          <p:cNvPr id="3" name="Content Placeholder 2"/>
          <p:cNvSpPr>
            <a:spLocks noGrp="1"/>
          </p:cNvSpPr>
          <p:nvPr>
            <p:ph sz="quarter" idx="1"/>
          </p:nvPr>
        </p:nvSpPr>
        <p:spPr/>
        <p:txBody>
          <a:bodyPr/>
          <a:lstStyle/>
          <a:p>
            <a:r>
              <a:rPr lang="en-ZA" dirty="0" smtClean="0"/>
              <a:t>There is an opportunity to work with The Experience Factory (“TEF”) in this space</a:t>
            </a:r>
          </a:p>
          <a:p>
            <a:r>
              <a:rPr lang="en-ZA" dirty="0" smtClean="0"/>
              <a:t>TEF has an established database of graduates in different fields of study</a:t>
            </a:r>
          </a:p>
          <a:p>
            <a:r>
              <a:rPr lang="en-ZA" dirty="0" smtClean="0"/>
              <a:t>TEF offers you young and inspired youth who are willing to learn.</a:t>
            </a:r>
          </a:p>
          <a:p>
            <a:r>
              <a:rPr lang="en-ZA" dirty="0" smtClean="0"/>
              <a:t>There is an opportunity for Enterprise Development which will also play a part at increasing your BEE score.</a:t>
            </a:r>
            <a:endParaRPr lang="en-Z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o.-152-Jun-5-2012-Jobless-Graduates-480x424.jpg"/>
          <p:cNvPicPr>
            <a:picLocks noChangeAspect="1"/>
          </p:cNvPicPr>
          <p:nvPr/>
        </p:nvPicPr>
        <p:blipFill>
          <a:blip r:embed="rId2" cstate="print"/>
          <a:stretch>
            <a:fillRect/>
          </a:stretch>
        </p:blipFill>
        <p:spPr>
          <a:xfrm>
            <a:off x="395536" y="260648"/>
            <a:ext cx="8165428" cy="54726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Opportunities in Legislation</a:t>
            </a:r>
            <a:endParaRPr lang="en-ZA" dirty="0"/>
          </a:p>
        </p:txBody>
      </p:sp>
      <p:sp>
        <p:nvSpPr>
          <p:cNvPr id="3" name="Content Placeholder 2"/>
          <p:cNvSpPr>
            <a:spLocks noGrp="1"/>
          </p:cNvSpPr>
          <p:nvPr>
            <p:ph sz="quarter" idx="1"/>
          </p:nvPr>
        </p:nvSpPr>
        <p:spPr/>
        <p:txBody>
          <a:bodyPr>
            <a:normAutofit fontScale="92500" lnSpcReduction="10000"/>
          </a:bodyPr>
          <a:lstStyle/>
          <a:p>
            <a:pPr>
              <a:buNone/>
            </a:pPr>
            <a:r>
              <a:rPr lang="en-ZA" dirty="0" smtClean="0"/>
              <a:t>The South African government prides itself in education and encourages young people to study further after high school. Studying further is said to equip young people for the workplace and will give them the necessary education/ knowledge needed to compete in the workplace. </a:t>
            </a:r>
          </a:p>
          <a:p>
            <a:pPr>
              <a:buNone/>
            </a:pPr>
            <a:r>
              <a:rPr lang="en-ZA" dirty="0" smtClean="0"/>
              <a:t>This strategy has worked for some and not so much for others, the market is ever evolving which has created a gap between what universities produce and what the job market requires.</a:t>
            </a:r>
          </a:p>
          <a:p>
            <a:pPr>
              <a:buNone/>
            </a:pPr>
            <a:r>
              <a:rPr lang="en-ZA" dirty="0" smtClean="0"/>
              <a:t>The problem that young South Africans now face is unemployment, educated and semi educated alike. Although tertiary institutions provide the educational background that is required in the job market, the skills needed often do not accompany the degree. </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A" dirty="0"/>
              <a:t>Opportunities in </a:t>
            </a:r>
            <a:r>
              <a:rPr lang="en-ZA" dirty="0" smtClean="0"/>
              <a:t>Legislation (cont.)</a:t>
            </a:r>
            <a:endParaRPr lang="en-ZA" dirty="0"/>
          </a:p>
        </p:txBody>
      </p:sp>
      <p:sp>
        <p:nvSpPr>
          <p:cNvPr id="8" name="Content Placeholder 7"/>
          <p:cNvSpPr>
            <a:spLocks noGrp="1"/>
          </p:cNvSpPr>
          <p:nvPr>
            <p:ph sz="quarter" idx="1"/>
          </p:nvPr>
        </p:nvSpPr>
        <p:spPr/>
        <p:txBody>
          <a:bodyPr>
            <a:normAutofit/>
          </a:bodyPr>
          <a:lstStyle/>
          <a:p>
            <a:r>
              <a:rPr lang="en-ZA" dirty="0" smtClean="0"/>
              <a:t>The South African government through numerous policy implementations is trying to combat this long standing problem of unemployment among the youth, particularly unemployed graduates and learners who have passed </a:t>
            </a:r>
            <a:r>
              <a:rPr lang="en-ZA" dirty="0" err="1" smtClean="0"/>
              <a:t>matric</a:t>
            </a:r>
            <a:r>
              <a:rPr lang="en-ZA" dirty="0" smtClean="0"/>
              <a:t> (grade 12).</a:t>
            </a:r>
          </a:p>
          <a:p>
            <a:r>
              <a:rPr lang="en-ZA" dirty="0" smtClean="0"/>
              <a:t>To combat this problem the SA government has </a:t>
            </a:r>
            <a:r>
              <a:rPr lang="en-ZA" dirty="0" smtClean="0"/>
              <a:t>implemented several instruments, amongst others </a:t>
            </a:r>
            <a:r>
              <a:rPr lang="en-ZA" dirty="0" smtClean="0"/>
              <a:t>Employment Equity and </a:t>
            </a:r>
            <a:r>
              <a:rPr lang="en-ZA" dirty="0" smtClean="0"/>
              <a:t>B-BBEE policies which </a:t>
            </a:r>
            <a:r>
              <a:rPr lang="en-ZA" dirty="0" smtClean="0"/>
              <a:t>companies have to comply to.</a:t>
            </a:r>
            <a:endParaRPr lang="en-ZA"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BBBEE or EEA? </a:t>
            </a:r>
            <a:endParaRPr lang="en-ZA" dirty="0"/>
          </a:p>
        </p:txBody>
      </p:sp>
      <p:sp>
        <p:nvSpPr>
          <p:cNvPr id="3" name="Content Placeholder 2"/>
          <p:cNvSpPr>
            <a:spLocks noGrp="1"/>
          </p:cNvSpPr>
          <p:nvPr>
            <p:ph sz="quarter" idx="1"/>
          </p:nvPr>
        </p:nvSpPr>
        <p:spPr/>
        <p:txBody>
          <a:bodyPr>
            <a:normAutofit lnSpcReduction="10000"/>
          </a:bodyPr>
          <a:lstStyle/>
          <a:p>
            <a:r>
              <a:rPr lang="en-ZA" dirty="0" smtClean="0"/>
              <a:t>BBBEE compliance is what companies are now striving for, BBBEE in no way, shape or form replaces the Employment Equity Act.</a:t>
            </a:r>
          </a:p>
          <a:p>
            <a:r>
              <a:rPr lang="en-ZA" dirty="0" smtClean="0"/>
              <a:t>The main differentiation between Employment Equity and BEE is </a:t>
            </a:r>
            <a:r>
              <a:rPr lang="en-ZA" dirty="0" smtClean="0"/>
              <a:t>found </a:t>
            </a:r>
            <a:r>
              <a:rPr lang="en-ZA" dirty="0" smtClean="0"/>
              <a:t>in the objectives and beneficiaries thereof. </a:t>
            </a:r>
            <a:endParaRPr lang="en-ZA" dirty="0" smtClean="0"/>
          </a:p>
          <a:p>
            <a:pPr lvl="1"/>
            <a:r>
              <a:rPr lang="en-ZA" dirty="0" smtClean="0"/>
              <a:t>Employment </a:t>
            </a:r>
            <a:r>
              <a:rPr lang="en-ZA" dirty="0" smtClean="0"/>
              <a:t>Equity applies only within the context of an employment </a:t>
            </a:r>
            <a:r>
              <a:rPr lang="en-ZA" dirty="0"/>
              <a:t>relationship; the beneficiary base of Employment Equity includes all South African citizens except for white males that are not </a:t>
            </a:r>
            <a:r>
              <a:rPr lang="en-ZA" dirty="0" smtClean="0"/>
              <a:t>disabled</a:t>
            </a:r>
            <a:endParaRPr lang="en-ZA" dirty="0" smtClean="0"/>
          </a:p>
          <a:p>
            <a:pPr lvl="1"/>
            <a:r>
              <a:rPr lang="en-ZA" dirty="0" smtClean="0"/>
              <a:t>BEE </a:t>
            </a:r>
            <a:r>
              <a:rPr lang="en-ZA" dirty="0" smtClean="0"/>
              <a:t>applies to the whole business on a much broader </a:t>
            </a:r>
            <a:r>
              <a:rPr lang="en-ZA" dirty="0" smtClean="0"/>
              <a:t>basis. The beneficiary </a:t>
            </a:r>
            <a:r>
              <a:rPr lang="en-ZA" dirty="0" smtClean="0"/>
              <a:t>base of the BEE Act is focused on </a:t>
            </a:r>
            <a:r>
              <a:rPr lang="en-ZA" dirty="0" smtClean="0"/>
              <a:t>black </a:t>
            </a:r>
            <a:r>
              <a:rPr lang="en-ZA" dirty="0" smtClean="0"/>
              <a:t>persons and per definition excludes white persons, irrespective of gender or disability, from its ambit.</a:t>
            </a:r>
            <a:endParaRPr lang="en-ZA"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GOVERNMENT REQUIREMENTS UNDER SKILLS DEVELOPMENT </a:t>
            </a:r>
            <a:endParaRPr lang="en-ZA" dirty="0"/>
          </a:p>
        </p:txBody>
      </p:sp>
      <p:sp>
        <p:nvSpPr>
          <p:cNvPr id="3" name="Content Placeholder 2"/>
          <p:cNvSpPr>
            <a:spLocks noGrp="1"/>
          </p:cNvSpPr>
          <p:nvPr>
            <p:ph sz="quarter" idx="1"/>
          </p:nvPr>
        </p:nvSpPr>
        <p:spPr/>
        <p:txBody>
          <a:bodyPr/>
          <a:lstStyle/>
          <a:p>
            <a:pPr>
              <a:buNone/>
            </a:pPr>
            <a:r>
              <a:rPr lang="en-ZA" dirty="0" smtClean="0"/>
              <a:t>KEY MEASUREMENT PRINCIPLES</a:t>
            </a:r>
          </a:p>
          <a:p>
            <a:pPr>
              <a:buNone/>
            </a:pPr>
            <a:r>
              <a:rPr lang="en-ZA" sz="1800" dirty="0" smtClean="0"/>
              <a:t>The following criteria must be met in order for the measured entity to receive points on the Skills Development Element Scorecard.</a:t>
            </a:r>
          </a:p>
          <a:p>
            <a:r>
              <a:rPr lang="en-ZA" sz="1800" dirty="0" smtClean="0"/>
              <a:t>Workplace skills plan, an Annual Training Report and Pivotal Report which are SETA approved; and </a:t>
            </a:r>
          </a:p>
          <a:p>
            <a:r>
              <a:rPr lang="en-ZA" sz="1800" dirty="0" smtClean="0"/>
              <a:t>Implementation of Priority Skills programme generally and more specifically for black people.</a:t>
            </a:r>
          </a:p>
          <a:p>
            <a:r>
              <a:rPr lang="en-ZA" sz="1800" dirty="0" smtClean="0"/>
              <a:t>The 6% compliance under the targets also includes external training expenditure for unemployed black people.</a:t>
            </a:r>
          </a:p>
          <a:p>
            <a:r>
              <a:rPr lang="en-ZA" sz="1800" dirty="0" smtClean="0"/>
              <a:t>A trainee training tool has to be developed in order for the Measured Entity to score under the Bonus Points.</a:t>
            </a:r>
          </a:p>
          <a:p>
            <a:r>
              <a:rPr lang="en-ZA" sz="1800" dirty="0" smtClean="0"/>
              <a:t>If less than 100% of the trainee are absorbed under the Bonus Points section, the percentage achieved will be recognised.</a:t>
            </a:r>
          </a:p>
          <a:p>
            <a:pPr>
              <a:buNone/>
            </a:pPr>
            <a:endParaRPr lang="en-ZA"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52928" cy="706090"/>
          </a:xfrm>
        </p:spPr>
        <p:txBody>
          <a:bodyPr>
            <a:normAutofit/>
          </a:bodyPr>
          <a:lstStyle/>
          <a:p>
            <a:r>
              <a:rPr lang="en-ZA" dirty="0" smtClean="0"/>
              <a:t>LABOUR MARKET CHALLENGES</a:t>
            </a:r>
            <a:endParaRPr lang="en-ZA" dirty="0"/>
          </a:p>
        </p:txBody>
      </p:sp>
      <p:sp>
        <p:nvSpPr>
          <p:cNvPr id="5" name="Content Placeholder 4"/>
          <p:cNvSpPr>
            <a:spLocks noGrp="1"/>
          </p:cNvSpPr>
          <p:nvPr>
            <p:ph sz="quarter" idx="2"/>
          </p:nvPr>
        </p:nvSpPr>
        <p:spPr>
          <a:xfrm>
            <a:off x="338829" y="1988840"/>
            <a:ext cx="4040188" cy="4104456"/>
          </a:xfrm>
        </p:spPr>
        <p:txBody>
          <a:bodyPr>
            <a:noAutofit/>
          </a:bodyPr>
          <a:lstStyle/>
          <a:p>
            <a:r>
              <a:rPr lang="en-ZA" sz="2000" dirty="0" smtClean="0"/>
              <a:t>Many university students face unemployment after graduation</a:t>
            </a:r>
          </a:p>
          <a:p>
            <a:pPr marL="0" indent="0">
              <a:buNone/>
            </a:pPr>
            <a:endParaRPr lang="en-ZA" sz="2000" dirty="0" smtClean="0"/>
          </a:p>
          <a:p>
            <a:r>
              <a:rPr lang="en-ZA" sz="2000" dirty="0" smtClean="0"/>
              <a:t>Lack of (relevant) experience is sited as one of the main obstacles</a:t>
            </a:r>
          </a:p>
          <a:p>
            <a:endParaRPr lang="en-ZA" sz="2000" dirty="0" smtClean="0"/>
          </a:p>
          <a:p>
            <a:r>
              <a:rPr lang="en-ZA" sz="2000" dirty="0" smtClean="0"/>
              <a:t>Various research has clearly indicated that organisations report that the necessary soft skills are absent</a:t>
            </a:r>
          </a:p>
        </p:txBody>
      </p:sp>
      <p:sp>
        <p:nvSpPr>
          <p:cNvPr id="7" name="Content Placeholder 6"/>
          <p:cNvSpPr>
            <a:spLocks noGrp="1"/>
          </p:cNvSpPr>
          <p:nvPr>
            <p:ph sz="quarter" idx="4"/>
          </p:nvPr>
        </p:nvSpPr>
        <p:spPr>
          <a:xfrm>
            <a:off x="4515293" y="1916832"/>
            <a:ext cx="4041775" cy="4536504"/>
          </a:xfrm>
        </p:spPr>
        <p:txBody>
          <a:bodyPr>
            <a:noAutofit/>
          </a:bodyPr>
          <a:lstStyle/>
          <a:p>
            <a:pPr lvl="0">
              <a:buClr>
                <a:srgbClr val="FE8637"/>
              </a:buClr>
            </a:pPr>
            <a:r>
              <a:rPr lang="en-ZA" sz="2000" dirty="0" smtClean="0">
                <a:solidFill>
                  <a:prstClr val="black"/>
                </a:solidFill>
              </a:rPr>
              <a:t>Recruiting and retaining (black) management talent is a major challenge for organisations in Africa</a:t>
            </a:r>
          </a:p>
          <a:p>
            <a:pPr lvl="0">
              <a:buClr>
                <a:srgbClr val="FE8637"/>
              </a:buClr>
            </a:pPr>
            <a:endParaRPr lang="en-ZA" sz="2000" dirty="0">
              <a:solidFill>
                <a:prstClr val="black"/>
              </a:solidFill>
            </a:endParaRPr>
          </a:p>
          <a:p>
            <a:pPr lvl="0">
              <a:buClr>
                <a:srgbClr val="FE8637"/>
              </a:buClr>
            </a:pPr>
            <a:r>
              <a:rPr lang="en-ZA" sz="2000" dirty="0" smtClean="0">
                <a:solidFill>
                  <a:prstClr val="black"/>
                </a:solidFill>
              </a:rPr>
              <a:t>There is no shortage of candidates that can become management talents</a:t>
            </a:r>
          </a:p>
          <a:p>
            <a:pPr lvl="0">
              <a:buClr>
                <a:srgbClr val="FE8637"/>
              </a:buClr>
            </a:pPr>
            <a:endParaRPr lang="en-ZA" sz="2000" dirty="0">
              <a:solidFill>
                <a:prstClr val="black"/>
              </a:solidFill>
            </a:endParaRPr>
          </a:p>
          <a:p>
            <a:pPr lvl="0">
              <a:buClr>
                <a:srgbClr val="FE8637"/>
              </a:buClr>
            </a:pPr>
            <a:r>
              <a:rPr lang="en-ZA" sz="2000" dirty="0" smtClean="0">
                <a:solidFill>
                  <a:prstClr val="black"/>
                </a:solidFill>
              </a:rPr>
              <a:t>Provided that they are given the right mentoring and personal development attention</a:t>
            </a:r>
            <a:endParaRPr lang="en-ZA" sz="2000" dirty="0">
              <a:solidFill>
                <a:prstClr val="black"/>
              </a:solidFill>
            </a:endParaRPr>
          </a:p>
        </p:txBody>
      </p:sp>
      <p:sp>
        <p:nvSpPr>
          <p:cNvPr id="4" name="Text Placeholder 3"/>
          <p:cNvSpPr>
            <a:spLocks noGrp="1"/>
          </p:cNvSpPr>
          <p:nvPr>
            <p:ph type="body" sz="quarter" idx="1"/>
          </p:nvPr>
        </p:nvSpPr>
        <p:spPr>
          <a:xfrm>
            <a:off x="338829" y="1340768"/>
            <a:ext cx="4040188" cy="639762"/>
          </a:xfrm>
        </p:spPr>
        <p:txBody>
          <a:bodyPr>
            <a:normAutofit/>
          </a:bodyPr>
          <a:lstStyle/>
          <a:p>
            <a:r>
              <a:rPr lang="en-ZA" dirty="0" smtClean="0"/>
              <a:t>SOFT SKILLS</a:t>
            </a:r>
            <a:endParaRPr lang="en-ZA" dirty="0"/>
          </a:p>
        </p:txBody>
      </p:sp>
      <p:sp>
        <p:nvSpPr>
          <p:cNvPr id="6" name="Text Placeholder 5"/>
          <p:cNvSpPr>
            <a:spLocks noGrp="1"/>
          </p:cNvSpPr>
          <p:nvPr>
            <p:ph type="body" sz="quarter" idx="3"/>
          </p:nvPr>
        </p:nvSpPr>
        <p:spPr>
          <a:xfrm>
            <a:off x="4515293" y="1340768"/>
            <a:ext cx="4041775" cy="639762"/>
          </a:xfrm>
        </p:spPr>
        <p:txBody>
          <a:bodyPr>
            <a:normAutofit/>
          </a:bodyPr>
          <a:lstStyle/>
          <a:p>
            <a:r>
              <a:rPr lang="en-ZA" dirty="0" smtClean="0"/>
              <a:t>TALENT SHORTAGE</a:t>
            </a:r>
            <a:endParaRPr lang="en-ZA"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150" dirty="0" smtClean="0"/>
              <a:t>THE EXPERIENCE FACTORY SOLUTION</a:t>
            </a:r>
            <a:endParaRPr lang="en-US" spc="-150" dirty="0"/>
          </a:p>
        </p:txBody>
      </p:sp>
      <p:sp>
        <p:nvSpPr>
          <p:cNvPr id="3" name="Content Placeholder 2"/>
          <p:cNvSpPr>
            <a:spLocks noGrp="1"/>
          </p:cNvSpPr>
          <p:nvPr>
            <p:ph sz="quarter" idx="1"/>
          </p:nvPr>
        </p:nvSpPr>
        <p:spPr/>
        <p:txBody>
          <a:bodyPr/>
          <a:lstStyle/>
          <a:p>
            <a:pPr marL="457200" indent="-457200">
              <a:buAutoNum type="arabicPeriod"/>
            </a:pPr>
            <a:r>
              <a:rPr lang="en-US" dirty="0" smtClean="0"/>
              <a:t>Identify “host” companies, who seek to obtain Skills Development points for B-BBEE; </a:t>
            </a:r>
          </a:p>
          <a:p>
            <a:pPr marL="822960" lvl="1" indent="-457200">
              <a:buAutoNum type="arabicPeriod"/>
            </a:pPr>
            <a:r>
              <a:rPr lang="en-US" dirty="0" smtClean="0"/>
              <a:t>The enroll Talents on their payroll, pay them a stipend</a:t>
            </a:r>
          </a:p>
          <a:p>
            <a:pPr marL="822960" lvl="1" indent="-457200">
              <a:buAutoNum type="arabicPeriod"/>
            </a:pPr>
            <a:r>
              <a:rPr lang="en-US" dirty="0" smtClean="0"/>
              <a:t>List the Talents with the relevant SETA in order to get SETA funding</a:t>
            </a:r>
          </a:p>
          <a:p>
            <a:pPr marL="365760" lvl="1" indent="0">
              <a:buNone/>
            </a:pPr>
            <a:endParaRPr lang="en-US" dirty="0" smtClean="0"/>
          </a:p>
          <a:p>
            <a:pPr marL="457200" indent="-457200">
              <a:buAutoNum type="arabicPeriod"/>
            </a:pPr>
            <a:r>
              <a:rPr lang="en-US" dirty="0" smtClean="0"/>
              <a:t>Talent recruitment</a:t>
            </a:r>
          </a:p>
          <a:p>
            <a:pPr marL="822960" lvl="1" indent="-457200">
              <a:buAutoNum type="arabicPeriod"/>
            </a:pPr>
            <a:r>
              <a:rPr lang="en-US" dirty="0" smtClean="0"/>
              <a:t>Rigorous interview process aimed at selecting candidates with the attitude and motivation to succeed</a:t>
            </a:r>
          </a:p>
          <a:p>
            <a:pPr marL="822960" lvl="1" indent="-457200">
              <a:buAutoNum type="arabicPeriod"/>
            </a:pPr>
            <a:r>
              <a:rPr lang="en-US" dirty="0" smtClean="0"/>
              <a:t>Incubation and start of 1 year personal development </a:t>
            </a:r>
            <a:r>
              <a:rPr lang="en-US" dirty="0" err="1" smtClean="0"/>
              <a:t>programme</a:t>
            </a:r>
            <a:endParaRPr lang="en-US" dirty="0"/>
          </a:p>
        </p:txBody>
      </p:sp>
    </p:spTree>
    <p:extLst>
      <p:ext uri="{BB962C8B-B14F-4D97-AF65-F5344CB8AC3E}">
        <p14:creationId xmlns:p14="http://schemas.microsoft.com/office/powerpoint/2010/main" val="1214292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EXPERIENCE FACTORY SOLUTION</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startAt="3"/>
            </a:pPr>
            <a:r>
              <a:rPr lang="en-US" dirty="0" smtClean="0"/>
              <a:t>Identification of Clients</a:t>
            </a:r>
          </a:p>
          <a:p>
            <a:pPr marL="822960" lvl="1" indent="-457200">
              <a:buFont typeface="+mj-lt"/>
              <a:buAutoNum type="arabicPeriod"/>
            </a:pPr>
            <a:r>
              <a:rPr lang="en-US" dirty="0" smtClean="0"/>
              <a:t>Talents are deployed on project management and consulting projects</a:t>
            </a:r>
          </a:p>
          <a:p>
            <a:pPr marL="822960" lvl="1" indent="-457200">
              <a:buFont typeface="+mj-lt"/>
              <a:buAutoNum type="arabicPeriod"/>
            </a:pPr>
            <a:r>
              <a:rPr lang="en-US" dirty="0" smtClean="0"/>
              <a:t>They work strictly under the guidance of subject matter experienced professionals to deliver quality services to our clients</a:t>
            </a:r>
          </a:p>
        </p:txBody>
      </p:sp>
    </p:spTree>
    <p:extLst>
      <p:ext uri="{BB962C8B-B14F-4D97-AF65-F5344CB8AC3E}">
        <p14:creationId xmlns:p14="http://schemas.microsoft.com/office/powerpoint/2010/main" val="4619048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234</TotalTime>
  <Words>755</Words>
  <Application>Microsoft Macintosh PowerPoint</Application>
  <PresentationFormat>On-screen Show (4:3)</PresentationFormat>
  <Paragraphs>82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BENEFITS FOR  SKILLS DEVELOPMENT</vt:lpstr>
      <vt:lpstr>PowerPoint Presentation</vt:lpstr>
      <vt:lpstr>Opportunities in Legislation</vt:lpstr>
      <vt:lpstr>Opportunities in Legislation (cont.)</vt:lpstr>
      <vt:lpstr>BBBEE or EEA? </vt:lpstr>
      <vt:lpstr>GOVERNMENT REQUIREMENTS UNDER SKILLS DEVELOPMENT </vt:lpstr>
      <vt:lpstr>LABOUR MARKET CHALLENGES</vt:lpstr>
      <vt:lpstr>THE EXPERIENCE FACTORY SOLUTION</vt:lpstr>
      <vt:lpstr>THE EXPERIENCE FACTORY SOLUTION</vt:lpstr>
      <vt:lpstr>THE EXPERIENCE FACTORY SOLUTION</vt:lpstr>
      <vt:lpstr>SERVICES OFFERED TO  “HOST” COMPANIES</vt:lpstr>
      <vt:lpstr>SERVICES OFFERED TO  “CLIENT” COMPANIES</vt:lpstr>
      <vt:lpstr>COSTS &amp; SAVINGS</vt:lpstr>
      <vt:lpstr>OPPORTUNITIES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FOR SKILLS DEVELOPMENT OF  THE EXPERIENCE FACTORY</dc:title>
  <dc:creator>Cindy</dc:creator>
  <cp:lastModifiedBy>Reinoud Willemsen</cp:lastModifiedBy>
  <cp:revision>18</cp:revision>
  <dcterms:created xsi:type="dcterms:W3CDTF">2015-06-25T13:23:27Z</dcterms:created>
  <dcterms:modified xsi:type="dcterms:W3CDTF">2015-06-26T07:17:50Z</dcterms:modified>
</cp:coreProperties>
</file>